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60" r:id="rId6"/>
    <p:sldId id="262" r:id="rId7"/>
    <p:sldId id="263" r:id="rId8"/>
    <p:sldId id="264" r:id="rId9"/>
    <p:sldId id="265" r:id="rId10"/>
    <p:sldId id="266" r:id="rId11"/>
    <p:sldId id="268"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580" autoAdjust="0"/>
  </p:normalViewPr>
  <p:slideViewPr>
    <p:cSldViewPr>
      <p:cViewPr>
        <p:scale>
          <a:sx n="78" d="100"/>
          <a:sy n="78" d="100"/>
        </p:scale>
        <p:origin x="-1560" y="-197"/>
      </p:cViewPr>
      <p:guideLst>
        <p:guide orient="horz" pos="2160"/>
        <p:guide pos="2880"/>
      </p:guideLst>
    </p:cSldViewPr>
  </p:slideViewPr>
  <p:outlineViewPr>
    <p:cViewPr>
      <p:scale>
        <a:sx n="33" d="100"/>
        <a:sy n="33" d="100"/>
      </p:scale>
      <p:origin x="48" y="139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p>
            <a:fld id="{922CB202-7FB5-4F7E-9A1A-5C6BEB23D8C0}" type="datetimeFigureOut">
              <a:rPr lang="nl-NL" smtClean="0"/>
              <a:pPr/>
              <a:t>7-3-2017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1192174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922CB202-7FB5-4F7E-9A1A-5C6BEB23D8C0}" type="datetimeFigureOut">
              <a:rPr lang="nl-NL" smtClean="0"/>
              <a:pPr/>
              <a:t>7-3-2017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394610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922CB202-7FB5-4F7E-9A1A-5C6BEB23D8C0}" type="datetimeFigureOut">
              <a:rPr lang="nl-NL" smtClean="0"/>
              <a:pPr/>
              <a:t>7-3-2017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39318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922CB202-7FB5-4F7E-9A1A-5C6BEB23D8C0}" type="datetimeFigureOut">
              <a:rPr lang="nl-NL" smtClean="0"/>
              <a:pPr/>
              <a:t>7-3-2017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2263739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2CB202-7FB5-4F7E-9A1A-5C6BEB23D8C0}" type="datetimeFigureOut">
              <a:rPr lang="nl-NL" smtClean="0"/>
              <a:pPr/>
              <a:t>7-3-2017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797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p:txBody>
          <a:bodyPr/>
          <a:lstStyle/>
          <a:p>
            <a:fld id="{922CB202-7FB5-4F7E-9A1A-5C6BEB23D8C0}" type="datetimeFigureOut">
              <a:rPr lang="nl-NL" smtClean="0"/>
              <a:pPr/>
              <a:t>7-3-2017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3775208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p:txBody>
          <a:bodyPr/>
          <a:lstStyle/>
          <a:p>
            <a:fld id="{922CB202-7FB5-4F7E-9A1A-5C6BEB23D8C0}" type="datetimeFigureOut">
              <a:rPr lang="nl-NL" smtClean="0"/>
              <a:pPr/>
              <a:t>7-3-2017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145381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p:txBody>
          <a:bodyPr/>
          <a:lstStyle/>
          <a:p>
            <a:fld id="{922CB202-7FB5-4F7E-9A1A-5C6BEB23D8C0}" type="datetimeFigureOut">
              <a:rPr lang="nl-NL" smtClean="0"/>
              <a:pPr/>
              <a:t>7-3-2017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20227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CB202-7FB5-4F7E-9A1A-5C6BEB23D8C0}" type="datetimeFigureOut">
              <a:rPr lang="nl-NL" smtClean="0"/>
              <a:pPr/>
              <a:t>7-3-2017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775034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CB202-7FB5-4F7E-9A1A-5C6BEB23D8C0}" type="datetimeFigureOut">
              <a:rPr lang="nl-NL" smtClean="0"/>
              <a:pPr/>
              <a:t>7-3-2017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484632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CB202-7FB5-4F7E-9A1A-5C6BEB23D8C0}" type="datetimeFigureOut">
              <a:rPr lang="nl-NL" smtClean="0"/>
              <a:pPr/>
              <a:t>7-3-2017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220C400-8823-461F-BF00-B4BA96D87513}" type="slidenum">
              <a:rPr lang="nl-NL" smtClean="0"/>
              <a:pPr/>
              <a:t>‹#›</a:t>
            </a:fld>
            <a:endParaRPr lang="nl-NL"/>
          </a:p>
        </p:txBody>
      </p:sp>
    </p:spTree>
    <p:extLst>
      <p:ext uri="{BB962C8B-B14F-4D97-AF65-F5344CB8AC3E}">
        <p14:creationId xmlns:p14="http://schemas.microsoft.com/office/powerpoint/2010/main" val="209434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2CB202-7FB5-4F7E-9A1A-5C6BEB23D8C0}" type="datetimeFigureOut">
              <a:rPr lang="nl-NL" smtClean="0"/>
              <a:pPr/>
              <a:t>7-3-2017</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0C400-8823-461F-BF00-B4BA96D87513}" type="slidenum">
              <a:rPr lang="nl-NL" smtClean="0"/>
              <a:pPr/>
              <a:t>‹#›</a:t>
            </a:fld>
            <a:endParaRPr lang="nl-NL"/>
          </a:p>
        </p:txBody>
      </p:sp>
    </p:spTree>
    <p:extLst>
      <p:ext uri="{BB962C8B-B14F-4D97-AF65-F5344CB8AC3E}">
        <p14:creationId xmlns:p14="http://schemas.microsoft.com/office/powerpoint/2010/main" val="3417653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l-NL" dirty="0">
                <a:latin typeface="Arial" pitchFamily="34" charset="0"/>
                <a:cs typeface="Arial" pitchFamily="34" charset="0"/>
              </a:rPr>
              <a:t>Alternatief voorstel erfpacht </a:t>
            </a:r>
            <a:r>
              <a:rPr lang="nl-NL" dirty="0" smtClean="0">
                <a:latin typeface="Arial" pitchFamily="34" charset="0"/>
                <a:cs typeface="Arial" pitchFamily="34" charset="0"/>
              </a:rPr>
              <a:t>conversieregeling</a:t>
            </a:r>
            <a:endParaRPr lang="nl-NL" noProof="0" dirty="0">
              <a:latin typeface="Arial" pitchFamily="34" charset="0"/>
              <a:cs typeface="Arial" pitchFamily="34" charset="0"/>
            </a:endParaRPr>
          </a:p>
        </p:txBody>
      </p:sp>
      <p:sp>
        <p:nvSpPr>
          <p:cNvPr id="3" name="Subtitle 2"/>
          <p:cNvSpPr>
            <a:spLocks noGrp="1"/>
          </p:cNvSpPr>
          <p:nvPr>
            <p:ph type="subTitle" idx="1"/>
          </p:nvPr>
        </p:nvSpPr>
        <p:spPr/>
        <p:txBody>
          <a:bodyPr/>
          <a:lstStyle/>
          <a:p>
            <a:r>
              <a:rPr lang="nl-NL" noProof="0" dirty="0" smtClean="0">
                <a:latin typeface="Arial" pitchFamily="34" charset="0"/>
                <a:cs typeface="Arial" pitchFamily="34" charset="0"/>
              </a:rPr>
              <a:t>Utrecht 2017</a:t>
            </a:r>
            <a:endParaRPr lang="nl-NL" noProof="0" dirty="0">
              <a:latin typeface="Arial" pitchFamily="34" charset="0"/>
              <a:cs typeface="Arial" pitchFamily="34" charset="0"/>
            </a:endParaRPr>
          </a:p>
        </p:txBody>
      </p:sp>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60234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p:txBody>
          <a:bodyPr anchor="t" anchorCtr="0">
            <a:normAutofit/>
          </a:bodyPr>
          <a:lstStyle/>
          <a:p>
            <a:pPr algn="l"/>
            <a:r>
              <a:rPr lang="nl-NL" sz="2800" b="1" dirty="0" smtClean="0">
                <a:solidFill>
                  <a:schemeClr val="bg1"/>
                </a:solidFill>
                <a:latin typeface="Arial" pitchFamily="34" charset="0"/>
                <a:cs typeface="Arial" pitchFamily="34" charset="0"/>
              </a:rPr>
              <a:t>B2. Voorbeeld 50 jaar afgekocht</a:t>
            </a:r>
            <a:endParaRPr lang="nl-NL" sz="2800" b="1" dirty="0">
              <a:solidFill>
                <a:schemeClr val="bg1"/>
              </a:solidFill>
              <a:latin typeface="Arial" pitchFamily="34" charset="0"/>
              <a:cs typeface="Arial" pitchFamily="34" charset="0"/>
            </a:endParaRPr>
          </a:p>
        </p:txBody>
      </p:sp>
      <p:sp>
        <p:nvSpPr>
          <p:cNvPr id="6" name="TextBox 5"/>
          <p:cNvSpPr txBox="1"/>
          <p:nvPr/>
        </p:nvSpPr>
        <p:spPr>
          <a:xfrm>
            <a:off x="468000" y="6093296"/>
            <a:ext cx="6280887" cy="523220"/>
          </a:xfrm>
          <a:prstGeom prst="rect">
            <a:avLst/>
          </a:prstGeom>
          <a:noFill/>
        </p:spPr>
        <p:txBody>
          <a:bodyPr wrap="none" rtlCol="0">
            <a:spAutoFit/>
          </a:bodyPr>
          <a:lstStyle/>
          <a:p>
            <a:r>
              <a:rPr lang="nl-NL" sz="1400" dirty="0" smtClean="0">
                <a:latin typeface="Arial" pitchFamily="34" charset="0"/>
                <a:cs typeface="Arial" pitchFamily="34" charset="0"/>
              </a:rPr>
              <a:t>- Werkelijke situatie, geen fictief voorbeeld</a:t>
            </a:r>
          </a:p>
          <a:p>
            <a:r>
              <a:rPr lang="nl-NL" sz="1400" dirty="0" smtClean="0">
                <a:latin typeface="Arial" pitchFamily="34" charset="0"/>
                <a:cs typeface="Arial" pitchFamily="34" charset="0"/>
              </a:rPr>
              <a:t>- Op basis van hoge m2 prijs is de waarde betalingen 1,5x  de grondwaarde  </a:t>
            </a:r>
            <a:endParaRPr lang="nl-NL" sz="1400" dirty="0">
              <a:latin typeface="Arial" pitchFamily="34" charset="0"/>
              <a:cs typeface="Arial"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907200"/>
            <a:ext cx="5443902" cy="22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3284984"/>
            <a:ext cx="4670425" cy="275590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5596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p:txBody>
          <a:bodyPr anchor="t" anchorCtr="0">
            <a:normAutofit/>
          </a:bodyPr>
          <a:lstStyle/>
          <a:p>
            <a:pPr algn="l"/>
            <a:r>
              <a:rPr lang="nl-NL" sz="2800" b="1" dirty="0" smtClean="0">
                <a:solidFill>
                  <a:schemeClr val="bg1"/>
                </a:solidFill>
              </a:rPr>
              <a:t>Conclusie</a:t>
            </a:r>
            <a:endParaRPr lang="nl-NL" sz="2800" b="1" dirty="0">
              <a:solidFill>
                <a:schemeClr val="bg1"/>
              </a:solidFill>
            </a:endParaRPr>
          </a:p>
        </p:txBody>
      </p:sp>
      <p:sp>
        <p:nvSpPr>
          <p:cNvPr id="3" name="Content Placeholder 2"/>
          <p:cNvSpPr>
            <a:spLocks noGrp="1"/>
          </p:cNvSpPr>
          <p:nvPr>
            <p:ph idx="1"/>
          </p:nvPr>
        </p:nvSpPr>
        <p:spPr>
          <a:xfrm>
            <a:off x="468000" y="1044000"/>
            <a:ext cx="8229600" cy="5400000"/>
          </a:xfrm>
        </p:spPr>
        <p:txBody>
          <a:bodyPr>
            <a:noAutofit/>
          </a:bodyPr>
          <a:lstStyle/>
          <a:p>
            <a:endParaRPr lang="nl-NL" sz="2000" dirty="0" smtClean="0"/>
          </a:p>
          <a:p>
            <a:pPr marL="0">
              <a:buNone/>
            </a:pPr>
            <a:r>
              <a:rPr lang="nl-NL" sz="2200" dirty="0" smtClean="0"/>
              <a:t>Om daadwerkelijk te stoppen met erfpacht betalingen na einde tijdvlak is het volgende benadering noodzakelijk:  </a:t>
            </a:r>
            <a:endParaRPr lang="nl-NL" sz="2200" dirty="0" smtClean="0"/>
          </a:p>
          <a:p>
            <a:pPr marL="0">
              <a:buNone/>
            </a:pPr>
            <a:r>
              <a:rPr lang="nl-NL" sz="2200" b="1" noProof="0" dirty="0" smtClean="0"/>
              <a:t>“</a:t>
            </a:r>
            <a:r>
              <a:rPr lang="nl-NL" sz="2200" b="1" noProof="0" dirty="0" smtClean="0"/>
              <a:t>1x  grond betalen is voldoende.”</a:t>
            </a:r>
          </a:p>
          <a:p>
            <a:pPr marL="0" indent="0" algn="ctr">
              <a:buNone/>
            </a:pPr>
            <a:endParaRPr lang="nl-NL" sz="2200" noProof="0" dirty="0" smtClean="0"/>
          </a:p>
          <a:p>
            <a:pPr>
              <a:buNone/>
            </a:pPr>
            <a:r>
              <a:rPr lang="nl-NL" sz="2200" dirty="0" smtClean="0"/>
              <a:t>De voorgestelde conversie regeling B. </a:t>
            </a:r>
          </a:p>
          <a:p>
            <a:pPr lvl="1">
              <a:buFont typeface="Arial" pitchFamily="34" charset="0"/>
              <a:buChar char="•"/>
            </a:pPr>
            <a:r>
              <a:rPr lang="nl-NL" sz="2200" dirty="0" smtClean="0"/>
              <a:t>Maakt uitfaseren van alle erfpachtbetalingen mogelijk</a:t>
            </a:r>
          </a:p>
          <a:p>
            <a:pPr lvl="1">
              <a:buFont typeface="Arial" pitchFamily="34" charset="0"/>
              <a:buChar char="•"/>
            </a:pPr>
            <a:r>
              <a:rPr lang="nl-NL" sz="2200" dirty="0" smtClean="0"/>
              <a:t>Voorkomt onrust en onzekerheid erfpachtbetalers</a:t>
            </a:r>
          </a:p>
          <a:p>
            <a:pPr lvl="1">
              <a:buFont typeface="Arial" pitchFamily="34" charset="0"/>
              <a:buChar char="•"/>
            </a:pPr>
            <a:r>
              <a:rPr lang="nl-NL" sz="2200" dirty="0" smtClean="0"/>
              <a:t>Berekening niet complex en uitlegbaar aan alle betrokkenen</a:t>
            </a:r>
          </a:p>
          <a:p>
            <a:pPr lvl="1">
              <a:buFont typeface="Arial" pitchFamily="34" charset="0"/>
              <a:buChar char="•"/>
            </a:pPr>
            <a:r>
              <a:rPr lang="nl-NL" sz="2200" dirty="0" smtClean="0"/>
              <a:t>Vanwege benadering o.b.v. m2 prijs toepasbaar op alle situaties</a:t>
            </a:r>
          </a:p>
          <a:p>
            <a:pPr lvl="1">
              <a:buFont typeface="Arial" pitchFamily="34" charset="0"/>
              <a:buChar char="•"/>
            </a:pPr>
            <a:r>
              <a:rPr lang="nl-NL" sz="2200" dirty="0" smtClean="0"/>
              <a:t>Is heel voorspelbaar en geen aanpassing huidige budgetten. </a:t>
            </a:r>
          </a:p>
          <a:p>
            <a:pPr lvl="1">
              <a:buFont typeface="Arial" pitchFamily="34" charset="0"/>
              <a:buChar char="•"/>
            </a:pPr>
            <a:r>
              <a:rPr lang="nl-NL" sz="2200" dirty="0" smtClean="0"/>
              <a:t>Op lange termijn minder inkomsten voor gemeente maar dat was nu net de bedoeling met AV1989. </a:t>
            </a:r>
          </a:p>
          <a:p>
            <a:endParaRPr lang="nl-NL" sz="2400" dirty="0" smtClean="0"/>
          </a:p>
        </p:txBody>
      </p:sp>
    </p:spTree>
    <p:extLst>
      <p:ext uri="{BB962C8B-B14F-4D97-AF65-F5344CB8AC3E}">
        <p14:creationId xmlns:p14="http://schemas.microsoft.com/office/powerpoint/2010/main" val="2668255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p:txBody>
          <a:bodyPr anchor="t" anchorCtr="0">
            <a:normAutofit/>
          </a:bodyPr>
          <a:lstStyle/>
          <a:p>
            <a:pPr algn="l"/>
            <a:r>
              <a:rPr lang="nl-NL" sz="2800" b="1" noProof="0" dirty="0" smtClean="0">
                <a:solidFill>
                  <a:schemeClr val="bg1"/>
                </a:solidFill>
                <a:latin typeface="Arial" pitchFamily="34" charset="0"/>
                <a:cs typeface="Arial" pitchFamily="34" charset="0"/>
              </a:rPr>
              <a:t>Introductie [1/2]</a:t>
            </a:r>
            <a:endParaRPr lang="nl-NL" sz="2800" b="1" noProof="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468000" y="1044000"/>
            <a:ext cx="8229600" cy="5400000"/>
          </a:xfrm>
        </p:spPr>
        <p:txBody>
          <a:bodyPr>
            <a:normAutofit/>
          </a:bodyPr>
          <a:lstStyle/>
          <a:p>
            <a:endParaRPr lang="nl-NL" sz="2400" dirty="0" smtClean="0">
              <a:latin typeface="Arial" pitchFamily="34" charset="0"/>
              <a:cs typeface="Arial" pitchFamily="34" charset="0"/>
            </a:endParaRPr>
          </a:p>
          <a:p>
            <a:pPr>
              <a:buNone/>
            </a:pPr>
            <a:r>
              <a:rPr lang="nl-NL" sz="2400" noProof="0" dirty="0" smtClean="0">
                <a:latin typeface="Arial" pitchFamily="34" charset="0"/>
                <a:cs typeface="Arial" pitchFamily="34" charset="0"/>
              </a:rPr>
              <a:t>In Utrecht wordt grond uitgegeven in erfpacht.</a:t>
            </a:r>
          </a:p>
          <a:p>
            <a:endParaRPr lang="nl-NL" sz="2400" noProof="0" dirty="0">
              <a:latin typeface="Arial" pitchFamily="34" charset="0"/>
              <a:cs typeface="Arial" pitchFamily="34" charset="0"/>
            </a:endParaRPr>
          </a:p>
          <a:p>
            <a:pPr>
              <a:buNone/>
            </a:pPr>
            <a:r>
              <a:rPr lang="nl-NL" sz="2400" noProof="0" dirty="0" smtClean="0">
                <a:latin typeface="Arial" pitchFamily="34" charset="0"/>
                <a:cs typeface="Arial" pitchFamily="34" charset="0"/>
              </a:rPr>
              <a:t>Het erfpachtsysteem voor AV1989 had als hoofddoel: </a:t>
            </a:r>
            <a:endParaRPr lang="nl-NL" sz="2400" dirty="0" smtClean="0">
              <a:latin typeface="Arial" pitchFamily="34" charset="0"/>
              <a:cs typeface="Arial" pitchFamily="34" charset="0"/>
            </a:endParaRPr>
          </a:p>
          <a:p>
            <a:pPr>
              <a:buNone/>
            </a:pPr>
            <a:r>
              <a:rPr lang="nl-NL" sz="2400" b="1" noProof="0" dirty="0" smtClean="0">
                <a:latin typeface="Arial" pitchFamily="34" charset="0"/>
                <a:cs typeface="Arial" pitchFamily="34" charset="0"/>
              </a:rPr>
              <a:t>De grondwaardestijging komt ten gunste van de</a:t>
            </a:r>
          </a:p>
          <a:p>
            <a:pPr>
              <a:buNone/>
            </a:pPr>
            <a:r>
              <a:rPr lang="nl-NL" sz="2400" b="1" noProof="0" dirty="0" smtClean="0">
                <a:latin typeface="Arial" pitchFamily="34" charset="0"/>
                <a:cs typeface="Arial" pitchFamily="34" charset="0"/>
              </a:rPr>
              <a:t>gemeenschap</a:t>
            </a:r>
          </a:p>
          <a:p>
            <a:pPr>
              <a:buNone/>
            </a:pPr>
            <a:endParaRPr lang="nl-NL" sz="2400" noProof="0" dirty="0" smtClean="0">
              <a:latin typeface="Arial" pitchFamily="34" charset="0"/>
              <a:cs typeface="Arial" pitchFamily="34" charset="0"/>
            </a:endParaRPr>
          </a:p>
          <a:p>
            <a:pPr marL="342900" lvl="1" indent="-342900">
              <a:buNone/>
            </a:pPr>
            <a:r>
              <a:rPr lang="nl-NL" sz="2400" noProof="0" dirty="0" smtClean="0">
                <a:latin typeface="Arial" pitchFamily="34" charset="0"/>
                <a:cs typeface="Arial" pitchFamily="34" charset="0"/>
              </a:rPr>
              <a:t>Het erfpachtsysteem </a:t>
            </a:r>
            <a:r>
              <a:rPr lang="nl-NL" sz="2400" noProof="0" dirty="0">
                <a:latin typeface="Arial" pitchFamily="34" charset="0"/>
                <a:cs typeface="Arial" pitchFamily="34" charset="0"/>
              </a:rPr>
              <a:t>na </a:t>
            </a:r>
            <a:r>
              <a:rPr lang="nl-NL" sz="2400" noProof="0" dirty="0" smtClean="0">
                <a:latin typeface="Arial" pitchFamily="34" charset="0"/>
                <a:cs typeface="Arial" pitchFamily="34" charset="0"/>
              </a:rPr>
              <a:t>AV1989 </a:t>
            </a:r>
            <a:r>
              <a:rPr lang="nl-NL" sz="2400" noProof="0" dirty="0">
                <a:latin typeface="Arial" pitchFamily="34" charset="0"/>
                <a:cs typeface="Arial" pitchFamily="34" charset="0"/>
              </a:rPr>
              <a:t>heeft als </a:t>
            </a:r>
            <a:r>
              <a:rPr lang="nl-NL" sz="2400" noProof="0" dirty="0" smtClean="0">
                <a:latin typeface="Arial" pitchFamily="34" charset="0"/>
                <a:cs typeface="Arial" pitchFamily="34" charset="0"/>
              </a:rPr>
              <a:t>hoofddoel:</a:t>
            </a:r>
          </a:p>
          <a:p>
            <a:pPr marL="342900" lvl="1" indent="-342900">
              <a:buNone/>
            </a:pPr>
            <a:r>
              <a:rPr lang="nl-NL" sz="2400" b="1" noProof="0" dirty="0" smtClean="0">
                <a:latin typeface="Arial" pitchFamily="34" charset="0"/>
                <a:cs typeface="Arial" pitchFamily="34" charset="0"/>
              </a:rPr>
              <a:t>De grondwaardestijging komt ten gunste van de </a:t>
            </a:r>
          </a:p>
          <a:p>
            <a:pPr marL="342900" lvl="1" indent="-342900">
              <a:buNone/>
            </a:pPr>
            <a:r>
              <a:rPr lang="nl-NL" sz="2400" b="1" noProof="0" dirty="0" smtClean="0">
                <a:latin typeface="Arial" pitchFamily="34" charset="0"/>
                <a:cs typeface="Arial" pitchFamily="34" charset="0"/>
              </a:rPr>
              <a:t>huiseigenaar</a:t>
            </a:r>
          </a:p>
          <a:p>
            <a:pPr marL="400050" lvl="1" indent="0">
              <a:buNone/>
            </a:pPr>
            <a:endParaRPr lang="nl-NL" noProof="0" dirty="0" smtClean="0"/>
          </a:p>
          <a:p>
            <a:pPr marL="400050" lvl="1" indent="0">
              <a:buNone/>
            </a:pPr>
            <a:endParaRPr lang="nl-NL" noProof="0" dirty="0"/>
          </a:p>
        </p:txBody>
      </p:sp>
    </p:spTree>
    <p:extLst>
      <p:ext uri="{BB962C8B-B14F-4D97-AF65-F5344CB8AC3E}">
        <p14:creationId xmlns:p14="http://schemas.microsoft.com/office/powerpoint/2010/main" val="4242394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p:txBody>
          <a:bodyPr anchor="t" anchorCtr="0">
            <a:normAutofit/>
          </a:bodyPr>
          <a:lstStyle/>
          <a:p>
            <a:pPr algn="l"/>
            <a:r>
              <a:rPr lang="nl-NL" sz="2800" b="1" noProof="0" dirty="0" smtClean="0">
                <a:solidFill>
                  <a:schemeClr val="bg1"/>
                </a:solidFill>
                <a:latin typeface="Arial" pitchFamily="34" charset="0"/>
                <a:cs typeface="Arial" pitchFamily="34" charset="0"/>
              </a:rPr>
              <a:t>Introductie [2/2]</a:t>
            </a:r>
            <a:endParaRPr lang="nl-NL" sz="2800" b="1" noProof="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468000" y="1044000"/>
            <a:ext cx="8229600" cy="5400000"/>
          </a:xfrm>
        </p:spPr>
        <p:txBody>
          <a:bodyPr>
            <a:normAutofit/>
          </a:bodyPr>
          <a:lstStyle/>
          <a:p>
            <a:pPr>
              <a:buNone/>
            </a:pPr>
            <a:r>
              <a:rPr lang="nl-NL" sz="2400" noProof="0" dirty="0" smtClean="0">
                <a:latin typeface="Arial" pitchFamily="34" charset="0"/>
                <a:cs typeface="Arial" pitchFamily="34" charset="0"/>
              </a:rPr>
              <a:t>Tot 1989 uitgifte grond op erfpacht</a:t>
            </a:r>
          </a:p>
          <a:p>
            <a:pPr marL="741600" lvl="1">
              <a:buFont typeface="Arial" pitchFamily="34" charset="0"/>
              <a:buChar char="•"/>
            </a:pPr>
            <a:r>
              <a:rPr lang="nl-NL" sz="2400" noProof="0" dirty="0" smtClean="0">
                <a:latin typeface="Arial" pitchFamily="34" charset="0"/>
                <a:cs typeface="Arial" pitchFamily="34" charset="0"/>
              </a:rPr>
              <a:t>Eeuwigdurend afgekocht</a:t>
            </a:r>
          </a:p>
          <a:p>
            <a:pPr marL="741600" lvl="1">
              <a:buFont typeface="Arial" pitchFamily="34" charset="0"/>
              <a:buChar char="•"/>
            </a:pPr>
            <a:r>
              <a:rPr lang="nl-NL" sz="2400" noProof="0" dirty="0" smtClean="0">
                <a:latin typeface="Arial" pitchFamily="34" charset="0"/>
                <a:cs typeface="Arial" pitchFamily="34" charset="0"/>
              </a:rPr>
              <a:t>Afgekocht voor 50 jaar</a:t>
            </a:r>
          </a:p>
          <a:p>
            <a:pPr marL="741600" lvl="1">
              <a:buFont typeface="Arial" pitchFamily="34" charset="0"/>
              <a:buChar char="•"/>
            </a:pPr>
            <a:r>
              <a:rPr lang="nl-NL" sz="2400" noProof="0" dirty="0" smtClean="0">
                <a:latin typeface="Arial" pitchFamily="34" charset="0"/>
                <a:cs typeface="Arial" pitchFamily="34" charset="0"/>
              </a:rPr>
              <a:t>Jaarlijkse canon</a:t>
            </a:r>
          </a:p>
          <a:p>
            <a:pPr marL="0" indent="0">
              <a:buNone/>
            </a:pPr>
            <a:endParaRPr lang="nl-NL" sz="1000" noProof="0" dirty="0" smtClean="0">
              <a:latin typeface="Arial" pitchFamily="34" charset="0"/>
              <a:cs typeface="Arial" pitchFamily="34" charset="0"/>
            </a:endParaRPr>
          </a:p>
          <a:p>
            <a:pPr marL="0" indent="0">
              <a:buNone/>
            </a:pPr>
            <a:r>
              <a:rPr lang="nl-NL" sz="2400" noProof="0" dirty="0" smtClean="0">
                <a:latin typeface="Arial" pitchFamily="34" charset="0"/>
                <a:cs typeface="Arial" pitchFamily="34" charset="0"/>
              </a:rPr>
              <a:t>Na 1989 uitgifte grond op erfpacht alleen</a:t>
            </a:r>
          </a:p>
          <a:p>
            <a:pPr marL="741600" indent="-284400"/>
            <a:r>
              <a:rPr lang="nl-NL" sz="2400" dirty="0" smtClean="0">
                <a:latin typeface="Arial" pitchFamily="34" charset="0"/>
                <a:cs typeface="Arial" pitchFamily="34" charset="0"/>
              </a:rPr>
              <a:t> </a:t>
            </a:r>
            <a:r>
              <a:rPr lang="nl-NL" sz="2400" noProof="0" dirty="0" smtClean="0">
                <a:latin typeface="Arial" pitchFamily="34" charset="0"/>
                <a:cs typeface="Arial" pitchFamily="34" charset="0"/>
              </a:rPr>
              <a:t>Eeuwigdurend afgekocht</a:t>
            </a:r>
          </a:p>
          <a:p>
            <a:pPr marL="741600" indent="-284400">
              <a:buNone/>
            </a:pPr>
            <a:endParaRPr lang="nl-NL" sz="1000" noProof="0" dirty="0" smtClean="0">
              <a:latin typeface="Arial" pitchFamily="34" charset="0"/>
              <a:cs typeface="Arial" pitchFamily="34" charset="0"/>
            </a:endParaRPr>
          </a:p>
          <a:p>
            <a:pPr>
              <a:buNone/>
            </a:pPr>
            <a:r>
              <a:rPr lang="nl-NL" sz="2400" noProof="0" dirty="0" smtClean="0">
                <a:latin typeface="Arial" pitchFamily="34" charset="0"/>
                <a:cs typeface="Arial" pitchFamily="34" charset="0"/>
              </a:rPr>
              <a:t>In 2001 advies om conversie naar eeuwigdurend</a:t>
            </a:r>
          </a:p>
          <a:p>
            <a:pPr>
              <a:buNone/>
            </a:pPr>
            <a:endParaRPr lang="nl-NL" sz="1000" noProof="0" dirty="0" smtClean="0">
              <a:latin typeface="Arial" pitchFamily="34" charset="0"/>
              <a:cs typeface="Arial" pitchFamily="34" charset="0"/>
            </a:endParaRPr>
          </a:p>
          <a:p>
            <a:pPr>
              <a:buNone/>
            </a:pPr>
            <a:r>
              <a:rPr lang="nl-NL" sz="2400" noProof="0" dirty="0" smtClean="0">
                <a:latin typeface="Arial" pitchFamily="34" charset="0"/>
                <a:cs typeface="Arial" pitchFamily="34" charset="0"/>
              </a:rPr>
              <a:t>In 2003 conversieregeling</a:t>
            </a:r>
          </a:p>
          <a:p>
            <a:pPr>
              <a:buNone/>
            </a:pPr>
            <a:endParaRPr lang="nl-NL" sz="1000" noProof="0" dirty="0" smtClean="0">
              <a:latin typeface="Arial" pitchFamily="34" charset="0"/>
              <a:cs typeface="Arial" pitchFamily="34" charset="0"/>
            </a:endParaRPr>
          </a:p>
          <a:p>
            <a:pPr>
              <a:buNone/>
            </a:pPr>
            <a:r>
              <a:rPr lang="nl-NL" sz="2400" noProof="0" dirty="0" smtClean="0">
                <a:latin typeface="Arial" pitchFamily="34" charset="0"/>
                <a:cs typeface="Arial" pitchFamily="34" charset="0"/>
              </a:rPr>
              <a:t>In 2015 voorstel erfpachtgrond in eigendom verkrijgen</a:t>
            </a:r>
          </a:p>
          <a:p>
            <a:pPr>
              <a:buNone/>
            </a:pPr>
            <a:endParaRPr lang="nl-NL" sz="1000" noProof="0" dirty="0" smtClean="0">
              <a:latin typeface="Arial" pitchFamily="34" charset="0"/>
              <a:cs typeface="Arial" pitchFamily="34" charset="0"/>
            </a:endParaRPr>
          </a:p>
          <a:p>
            <a:pPr>
              <a:buNone/>
            </a:pPr>
            <a:r>
              <a:rPr lang="nl-NL" sz="2400" noProof="0" dirty="0" smtClean="0">
                <a:latin typeface="Arial" pitchFamily="34" charset="0"/>
                <a:cs typeface="Arial" pitchFamily="34" charset="0"/>
              </a:rPr>
              <a:t>In 2016 opdracht uitwerking conversieregeling</a:t>
            </a:r>
          </a:p>
          <a:p>
            <a:endParaRPr lang="nl-NL" noProof="0" dirty="0" smtClean="0"/>
          </a:p>
          <a:p>
            <a:pPr lvl="1"/>
            <a:endParaRPr lang="nl-NL" noProof="0" dirty="0" smtClean="0"/>
          </a:p>
          <a:p>
            <a:pPr lvl="1"/>
            <a:endParaRPr lang="nl-NL" noProof="0" dirty="0"/>
          </a:p>
        </p:txBody>
      </p:sp>
    </p:spTree>
    <p:extLst>
      <p:ext uri="{BB962C8B-B14F-4D97-AF65-F5344CB8AC3E}">
        <p14:creationId xmlns:p14="http://schemas.microsoft.com/office/powerpoint/2010/main" val="3373518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p:txBody>
          <a:bodyPr anchor="t" anchorCtr="0">
            <a:normAutofit/>
          </a:bodyPr>
          <a:lstStyle/>
          <a:p>
            <a:pPr algn="l"/>
            <a:r>
              <a:rPr lang="nl-NL" sz="2800" b="1" noProof="0" dirty="0">
                <a:solidFill>
                  <a:schemeClr val="bg1"/>
                </a:solidFill>
                <a:latin typeface="Arial" pitchFamily="34" charset="0"/>
                <a:cs typeface="Arial" pitchFamily="34" charset="0"/>
              </a:rPr>
              <a:t>C</a:t>
            </a:r>
            <a:r>
              <a:rPr lang="nl-NL" sz="2800" b="1" noProof="0" dirty="0" smtClean="0">
                <a:solidFill>
                  <a:schemeClr val="bg1"/>
                </a:solidFill>
                <a:latin typeface="Arial" pitchFamily="34" charset="0"/>
                <a:cs typeface="Arial" pitchFamily="34" charset="0"/>
              </a:rPr>
              <a:t>onversie 2016</a:t>
            </a:r>
            <a:endParaRPr lang="nl-NL" sz="2800" b="1" noProof="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468000" y="1044000"/>
            <a:ext cx="8568496" cy="5400000"/>
          </a:xfrm>
        </p:spPr>
        <p:txBody>
          <a:bodyPr>
            <a:noAutofit/>
          </a:bodyPr>
          <a:lstStyle/>
          <a:p>
            <a:pPr>
              <a:buNone/>
            </a:pPr>
            <a:r>
              <a:rPr lang="nl-NL" sz="2400" noProof="0" dirty="0" smtClean="0">
                <a:latin typeface="Arial" pitchFamily="34" charset="0"/>
                <a:cs typeface="Arial" pitchFamily="34" charset="0"/>
              </a:rPr>
              <a:t>Vraag aan de wethouder was:</a:t>
            </a:r>
          </a:p>
          <a:p>
            <a:pPr lvl="1">
              <a:buFont typeface="Arial" pitchFamily="34" charset="0"/>
              <a:buChar char="•"/>
            </a:pPr>
            <a:r>
              <a:rPr lang="nl-NL" sz="2400" dirty="0" smtClean="0">
                <a:latin typeface="Arial" pitchFamily="34" charset="0"/>
                <a:cs typeface="Arial" pitchFamily="34" charset="0"/>
              </a:rPr>
              <a:t>Een conversieregeling </a:t>
            </a:r>
            <a:r>
              <a:rPr lang="nl-NL" sz="2400" dirty="0">
                <a:latin typeface="Arial" pitchFamily="34" charset="0"/>
                <a:cs typeface="Arial" pitchFamily="34" charset="0"/>
              </a:rPr>
              <a:t>om alle erfpachters naar eeuwigdurend afgekocht te brengen om zo ongelijkheid tussen erfpacht voor en na AV1989 op te heffen.</a:t>
            </a:r>
          </a:p>
          <a:p>
            <a:pPr lvl="1">
              <a:buFont typeface="Arial" pitchFamily="34" charset="0"/>
              <a:buChar char="•"/>
            </a:pPr>
            <a:r>
              <a:rPr lang="nl-NL" sz="2400" noProof="0" dirty="0" smtClean="0">
                <a:latin typeface="Arial" pitchFamily="34" charset="0"/>
                <a:cs typeface="Arial" pitchFamily="34" charset="0"/>
              </a:rPr>
              <a:t>Presenteer </a:t>
            </a:r>
            <a:r>
              <a:rPr lang="nl-NL" sz="2400" noProof="0" dirty="0" smtClean="0">
                <a:latin typeface="Arial" pitchFamily="34" charset="0"/>
                <a:cs typeface="Arial" pitchFamily="34" charset="0"/>
              </a:rPr>
              <a:t>een aantal scenario’s waar uit gekozen kan </a:t>
            </a:r>
            <a:r>
              <a:rPr lang="nl-NL" sz="2400" noProof="0" dirty="0" smtClean="0">
                <a:latin typeface="Arial" pitchFamily="34" charset="0"/>
                <a:cs typeface="Arial" pitchFamily="34" charset="0"/>
              </a:rPr>
              <a:t>worden</a:t>
            </a:r>
          </a:p>
          <a:p>
            <a:pPr marL="457200" lvl="1" indent="0">
              <a:buNone/>
            </a:pPr>
            <a:endParaRPr lang="nl-NL" sz="2400" noProof="0" dirty="0">
              <a:latin typeface="Arial" pitchFamily="34" charset="0"/>
              <a:cs typeface="Arial" pitchFamily="34" charset="0"/>
            </a:endParaRPr>
          </a:p>
          <a:p>
            <a:pPr>
              <a:buNone/>
            </a:pPr>
            <a:r>
              <a:rPr lang="nl-NL" sz="2400" noProof="0" dirty="0" smtClean="0">
                <a:latin typeface="Arial" pitchFamily="34" charset="0"/>
                <a:cs typeface="Arial" pitchFamily="34" charset="0"/>
              </a:rPr>
              <a:t>Huidig resultaat:</a:t>
            </a:r>
          </a:p>
          <a:p>
            <a:pPr lvl="1">
              <a:buFont typeface="Arial" pitchFamily="34" charset="0"/>
              <a:buChar char="•"/>
            </a:pPr>
            <a:r>
              <a:rPr lang="nl-NL" sz="2400" noProof="0" dirty="0" smtClean="0">
                <a:latin typeface="Arial" pitchFamily="34" charset="0"/>
                <a:cs typeface="Arial" pitchFamily="34" charset="0"/>
              </a:rPr>
              <a:t>Conversieregeling op basis van regeling 2003 optie 1 die niet betaalbaar is voor erfpachters</a:t>
            </a:r>
          </a:p>
          <a:p>
            <a:pPr lvl="1">
              <a:buFont typeface="Arial" pitchFamily="34" charset="0"/>
              <a:buChar char="•"/>
            </a:pPr>
            <a:r>
              <a:rPr lang="nl-NL" sz="2400" dirty="0" smtClean="0">
                <a:latin typeface="Arial" pitchFamily="34" charset="0"/>
                <a:cs typeface="Arial" pitchFamily="34" charset="0"/>
              </a:rPr>
              <a:t>Het </a:t>
            </a:r>
            <a:r>
              <a:rPr lang="nl-NL" sz="2400" dirty="0" smtClean="0">
                <a:latin typeface="Arial" pitchFamily="34" charset="0"/>
                <a:cs typeface="Arial" pitchFamily="34" charset="0"/>
              </a:rPr>
              <a:t>naderen van einde tijdvak zorgt voor onrust bij de erfpachters over sterke waarde vermindering van het huis en het niet kunnen voldoen aan verplichtingen na einde tijdvak</a:t>
            </a:r>
          </a:p>
          <a:p>
            <a:pPr lvl="1">
              <a:buFont typeface="Arial" pitchFamily="34" charset="0"/>
              <a:buChar char="•"/>
            </a:pPr>
            <a:endParaRPr lang="nl-NL" noProof="0" dirty="0" smtClean="0">
              <a:latin typeface="Arial" pitchFamily="34" charset="0"/>
              <a:cs typeface="Arial" pitchFamily="34" charset="0"/>
            </a:endParaRPr>
          </a:p>
        </p:txBody>
      </p:sp>
    </p:spTree>
    <p:extLst>
      <p:ext uri="{BB962C8B-B14F-4D97-AF65-F5344CB8AC3E}">
        <p14:creationId xmlns:p14="http://schemas.microsoft.com/office/powerpoint/2010/main" val="671261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p:txBody>
          <a:bodyPr anchor="t" anchorCtr="0">
            <a:normAutofit/>
          </a:bodyPr>
          <a:lstStyle/>
          <a:p>
            <a:pPr algn="l"/>
            <a:r>
              <a:rPr lang="nl-NL" sz="2800" b="1" noProof="0" dirty="0" smtClean="0">
                <a:solidFill>
                  <a:schemeClr val="bg1"/>
                </a:solidFill>
                <a:latin typeface="Arial" pitchFamily="34" charset="0"/>
                <a:cs typeface="Arial" pitchFamily="34" charset="0"/>
              </a:rPr>
              <a:t>Keuze uitgangspunt conversie [1/2]</a:t>
            </a:r>
            <a:endParaRPr lang="nl-NL" sz="2800" b="1" noProof="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468000" y="1043999"/>
            <a:ext cx="8229600" cy="5400000"/>
          </a:xfrm>
        </p:spPr>
        <p:txBody>
          <a:bodyPr>
            <a:noAutofit/>
          </a:bodyPr>
          <a:lstStyle/>
          <a:p>
            <a:pPr marL="0" indent="0">
              <a:buNone/>
            </a:pPr>
            <a:endParaRPr lang="nl-NL" sz="2400" noProof="0" dirty="0" smtClean="0">
              <a:latin typeface="Arial" pitchFamily="34" charset="0"/>
              <a:cs typeface="Arial" pitchFamily="34" charset="0"/>
            </a:endParaRPr>
          </a:p>
          <a:p>
            <a:pPr marL="0" indent="0">
              <a:buNone/>
            </a:pPr>
            <a:r>
              <a:rPr lang="nl-NL" sz="2400" noProof="0" dirty="0" smtClean="0">
                <a:latin typeface="Arial" pitchFamily="34" charset="0"/>
                <a:cs typeface="Arial" pitchFamily="34" charset="0"/>
              </a:rPr>
              <a:t>Bij het maken van een conversieregeling met als doel van de erfpachtbetalingen af te komen, kan tussen twee uitgangspunten gekozen worden.</a:t>
            </a:r>
          </a:p>
          <a:p>
            <a:pPr marL="0" indent="0">
              <a:buNone/>
            </a:pPr>
            <a:endParaRPr lang="nl-NL" sz="2400" noProof="0" dirty="0" smtClean="0">
              <a:latin typeface="Arial" pitchFamily="34" charset="0"/>
              <a:cs typeface="Arial" pitchFamily="34" charset="0"/>
            </a:endParaRPr>
          </a:p>
          <a:p>
            <a:pPr marL="514350" indent="-514350">
              <a:buAutoNum type="alphaUcPeriod"/>
            </a:pPr>
            <a:r>
              <a:rPr lang="nl-NL" sz="2400" noProof="0" dirty="0" smtClean="0">
                <a:latin typeface="Arial" pitchFamily="34" charset="0"/>
                <a:cs typeface="Arial" pitchFamily="34" charset="0"/>
              </a:rPr>
              <a:t>Inkomsten voor de gemeente maximaliseren</a:t>
            </a:r>
          </a:p>
          <a:p>
            <a:pPr marL="857250" lvl="1" indent="-457200">
              <a:buFont typeface="Arial" pitchFamily="34" charset="0"/>
              <a:buChar char="•"/>
            </a:pPr>
            <a:r>
              <a:rPr lang="nl-NL" sz="2400" noProof="0" dirty="0" smtClean="0">
                <a:latin typeface="Arial" pitchFamily="34" charset="0"/>
                <a:cs typeface="Arial" pitchFamily="34" charset="0"/>
              </a:rPr>
              <a:t>risico dat weinig mensen voor afkoop zullen kiezen en het doel niet </a:t>
            </a:r>
            <a:r>
              <a:rPr lang="nl-NL" sz="2400" dirty="0" err="1" smtClean="0">
                <a:latin typeface="Arial" pitchFamily="34" charset="0"/>
                <a:cs typeface="Arial" pitchFamily="34" charset="0"/>
              </a:rPr>
              <a:t>be</a:t>
            </a:r>
            <a:r>
              <a:rPr lang="nl-NL" sz="2400" noProof="0" dirty="0" err="1" smtClean="0">
                <a:latin typeface="Arial" pitchFamily="34" charset="0"/>
                <a:cs typeface="Arial" pitchFamily="34" charset="0"/>
              </a:rPr>
              <a:t>haald</a:t>
            </a:r>
            <a:r>
              <a:rPr lang="nl-NL" sz="2400" noProof="0" dirty="0" smtClean="0">
                <a:latin typeface="Arial" pitchFamily="34" charset="0"/>
                <a:cs typeface="Arial" pitchFamily="34" charset="0"/>
              </a:rPr>
              <a:t> wordt.</a:t>
            </a:r>
          </a:p>
          <a:p>
            <a:pPr marL="857250" lvl="1" indent="-457200">
              <a:buFont typeface="Arial" pitchFamily="34" charset="0"/>
              <a:buChar char="•"/>
            </a:pPr>
            <a:r>
              <a:rPr lang="nl-NL" sz="2400" dirty="0" smtClean="0">
                <a:latin typeface="Arial" pitchFamily="34" charset="0"/>
                <a:cs typeface="Arial" pitchFamily="34" charset="0"/>
              </a:rPr>
              <a:t>i</a:t>
            </a:r>
            <a:r>
              <a:rPr lang="nl-NL" sz="2400" noProof="0" dirty="0" err="1" smtClean="0">
                <a:latin typeface="Arial" pitchFamily="34" charset="0"/>
                <a:cs typeface="Arial" pitchFamily="34" charset="0"/>
              </a:rPr>
              <a:t>nkomsten</a:t>
            </a:r>
            <a:r>
              <a:rPr lang="nl-NL" sz="2400" noProof="0" dirty="0" smtClean="0">
                <a:latin typeface="Arial" pitchFamily="34" charset="0"/>
                <a:cs typeface="Arial" pitchFamily="34" charset="0"/>
              </a:rPr>
              <a:t> moeilijk voorspelbaar</a:t>
            </a:r>
          </a:p>
          <a:p>
            <a:pPr marL="514350" indent="-514350">
              <a:buAutoNum type="alphaUcPeriod"/>
            </a:pPr>
            <a:r>
              <a:rPr lang="nl-NL" sz="2400" noProof="0" dirty="0" smtClean="0">
                <a:latin typeface="Arial" pitchFamily="34" charset="0"/>
                <a:cs typeface="Arial" pitchFamily="34" charset="0"/>
              </a:rPr>
              <a:t>Een voor de erfpachters betaalbare regeling</a:t>
            </a:r>
          </a:p>
          <a:p>
            <a:pPr marL="857250" lvl="1" indent="-457200">
              <a:buFont typeface="Arial" pitchFamily="34" charset="0"/>
              <a:buChar char="•"/>
            </a:pPr>
            <a:r>
              <a:rPr lang="nl-NL" sz="2400" dirty="0">
                <a:latin typeface="Arial" pitchFamily="34" charset="0"/>
                <a:cs typeface="Arial" pitchFamily="34" charset="0"/>
              </a:rPr>
              <a:t>waarbij het doel wel </a:t>
            </a:r>
            <a:r>
              <a:rPr lang="nl-NL" sz="2400" dirty="0" smtClean="0">
                <a:latin typeface="Arial" pitchFamily="34" charset="0"/>
                <a:cs typeface="Arial" pitchFamily="34" charset="0"/>
              </a:rPr>
              <a:t>behaald wordt</a:t>
            </a:r>
            <a:endParaRPr lang="nl-NL" sz="2400" dirty="0">
              <a:latin typeface="Arial" pitchFamily="34" charset="0"/>
              <a:cs typeface="Arial" pitchFamily="34" charset="0"/>
            </a:endParaRPr>
          </a:p>
          <a:p>
            <a:pPr marL="857250" lvl="1" indent="-457200">
              <a:buFont typeface="Arial" pitchFamily="34" charset="0"/>
              <a:buChar char="•"/>
            </a:pPr>
            <a:r>
              <a:rPr lang="nl-NL" sz="2400" dirty="0">
                <a:latin typeface="Arial" pitchFamily="34" charset="0"/>
                <a:cs typeface="Arial" pitchFamily="34" charset="0"/>
              </a:rPr>
              <a:t>i</a:t>
            </a:r>
            <a:r>
              <a:rPr lang="nl-NL" sz="2400" dirty="0" smtClean="0">
                <a:latin typeface="Arial" pitchFamily="34" charset="0"/>
                <a:cs typeface="Arial" pitchFamily="34" charset="0"/>
              </a:rPr>
              <a:t>nkomsten staan vast </a:t>
            </a:r>
            <a:endParaRPr lang="nl-NL" sz="2400" dirty="0">
              <a:latin typeface="Arial" pitchFamily="34" charset="0"/>
              <a:cs typeface="Arial" pitchFamily="34" charset="0"/>
            </a:endParaRPr>
          </a:p>
        </p:txBody>
      </p:sp>
    </p:spTree>
    <p:extLst>
      <p:ext uri="{BB962C8B-B14F-4D97-AF65-F5344CB8AC3E}">
        <p14:creationId xmlns:p14="http://schemas.microsoft.com/office/powerpoint/2010/main" val="161718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p:txBody>
          <a:bodyPr anchor="t" anchorCtr="0">
            <a:normAutofit/>
          </a:bodyPr>
          <a:lstStyle/>
          <a:p>
            <a:pPr algn="l"/>
            <a:r>
              <a:rPr lang="nl-NL" sz="2800" b="1" noProof="0" dirty="0" smtClean="0">
                <a:solidFill>
                  <a:schemeClr val="bg1"/>
                </a:solidFill>
                <a:latin typeface="Arial" pitchFamily="34" charset="0"/>
                <a:cs typeface="Arial" pitchFamily="34" charset="0"/>
              </a:rPr>
              <a:t>Keuze uitgangspunt conversie [2/2]</a:t>
            </a:r>
            <a:endParaRPr lang="nl-NL" sz="2800" b="1" noProof="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468000" y="1044000"/>
            <a:ext cx="8229600" cy="5400000"/>
          </a:xfrm>
        </p:spPr>
        <p:txBody>
          <a:bodyPr>
            <a:noAutofit/>
          </a:bodyPr>
          <a:lstStyle/>
          <a:p>
            <a:pPr>
              <a:buNone/>
            </a:pPr>
            <a:endParaRPr lang="nl-NL" sz="2400" noProof="0" dirty="0" smtClean="0">
              <a:latin typeface="Arial" pitchFamily="34" charset="0"/>
              <a:cs typeface="Arial" pitchFamily="34" charset="0"/>
            </a:endParaRPr>
          </a:p>
          <a:p>
            <a:pPr>
              <a:buNone/>
            </a:pPr>
            <a:r>
              <a:rPr lang="nl-NL" sz="2400" noProof="0" dirty="0" smtClean="0">
                <a:latin typeface="Arial" pitchFamily="34" charset="0"/>
                <a:cs typeface="Arial" pitchFamily="34" charset="0"/>
              </a:rPr>
              <a:t>Voor beide geldt:</a:t>
            </a:r>
          </a:p>
          <a:p>
            <a:pPr>
              <a:buNone/>
            </a:pPr>
            <a:endParaRPr lang="nl-NL" sz="2400" noProof="0" dirty="0" smtClean="0">
              <a:latin typeface="Arial" pitchFamily="34" charset="0"/>
              <a:cs typeface="Arial" pitchFamily="34" charset="0"/>
            </a:endParaRPr>
          </a:p>
          <a:p>
            <a:pPr lvl="1">
              <a:buFont typeface="Arial" pitchFamily="34" charset="0"/>
              <a:buChar char="•"/>
            </a:pPr>
            <a:r>
              <a:rPr lang="nl-NL" sz="2400" noProof="0" dirty="0" smtClean="0">
                <a:latin typeface="Arial" pitchFamily="34" charset="0"/>
                <a:cs typeface="Arial" pitchFamily="34" charset="0"/>
              </a:rPr>
              <a:t>Het is een politieke keuze</a:t>
            </a:r>
          </a:p>
          <a:p>
            <a:pPr lvl="1">
              <a:buFont typeface="Arial" pitchFamily="34" charset="0"/>
              <a:buChar char="•"/>
            </a:pPr>
            <a:r>
              <a:rPr lang="nl-NL" sz="2400" noProof="0" dirty="0" smtClean="0">
                <a:latin typeface="Arial" pitchFamily="34" charset="0"/>
                <a:cs typeface="Arial" pitchFamily="34" charset="0"/>
              </a:rPr>
              <a:t>Het moet voldoen aan de huidige erfpachtcontracten</a:t>
            </a:r>
          </a:p>
          <a:p>
            <a:pPr lvl="1">
              <a:buFont typeface="Arial" pitchFamily="34" charset="0"/>
              <a:buChar char="•"/>
            </a:pPr>
            <a:r>
              <a:rPr lang="nl-NL" sz="2400" noProof="0" dirty="0" smtClean="0">
                <a:latin typeface="Arial" pitchFamily="34" charset="0"/>
                <a:cs typeface="Arial" pitchFamily="34" charset="0"/>
              </a:rPr>
              <a:t>Mag geen of beperkte impact hebben op de huidige begroting van de gemeente</a:t>
            </a:r>
          </a:p>
          <a:p>
            <a:pPr lvl="1">
              <a:buFont typeface="Arial" pitchFamily="34" charset="0"/>
              <a:buChar char="•"/>
            </a:pPr>
            <a:r>
              <a:rPr lang="nl-NL" sz="2400" noProof="0" dirty="0" smtClean="0">
                <a:latin typeface="Arial" pitchFamily="34" charset="0"/>
                <a:cs typeface="Arial" pitchFamily="34" charset="0"/>
              </a:rPr>
              <a:t>Moet uitlegbaar zijn aan:</a:t>
            </a:r>
          </a:p>
          <a:p>
            <a:pPr lvl="2">
              <a:buNone/>
            </a:pPr>
            <a:r>
              <a:rPr lang="nl-NL" noProof="0" dirty="0" smtClean="0">
                <a:latin typeface="Arial" pitchFamily="34" charset="0"/>
                <a:cs typeface="Arial" pitchFamily="34" charset="0"/>
              </a:rPr>
              <a:t>- Huidige erfpacht betalers</a:t>
            </a:r>
          </a:p>
          <a:p>
            <a:pPr lvl="2">
              <a:buNone/>
            </a:pPr>
            <a:r>
              <a:rPr lang="nl-NL" noProof="0" dirty="0" smtClean="0">
                <a:latin typeface="Arial" pitchFamily="34" charset="0"/>
                <a:cs typeface="Arial" pitchFamily="34" charset="0"/>
              </a:rPr>
              <a:t>- Huidige al eeuwigdurend afgekochte erfpachters</a:t>
            </a:r>
          </a:p>
          <a:p>
            <a:pPr lvl="2">
              <a:buNone/>
            </a:pPr>
            <a:r>
              <a:rPr lang="nl-NL" noProof="0" dirty="0" smtClean="0">
                <a:latin typeface="Arial" pitchFamily="34" charset="0"/>
                <a:cs typeface="Arial" pitchFamily="34" charset="0"/>
              </a:rPr>
              <a:t>- Inwoners van de gemeente Utrecht</a:t>
            </a:r>
          </a:p>
          <a:p>
            <a:pPr lvl="1"/>
            <a:endParaRPr lang="nl-NL" noProof="0" dirty="0"/>
          </a:p>
        </p:txBody>
      </p:sp>
    </p:spTree>
    <p:extLst>
      <p:ext uri="{BB962C8B-B14F-4D97-AF65-F5344CB8AC3E}">
        <p14:creationId xmlns:p14="http://schemas.microsoft.com/office/powerpoint/2010/main" val="3234539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p:txBody>
          <a:bodyPr anchor="t" anchorCtr="0">
            <a:noAutofit/>
          </a:bodyPr>
          <a:lstStyle/>
          <a:p>
            <a:pPr algn="l" rtl="0" eaLnBrk="1" latinLnBrk="0" hangingPunct="1"/>
            <a:r>
              <a:rPr lang="nl-NL" sz="2800" b="1" noProof="0" dirty="0" smtClean="0">
                <a:solidFill>
                  <a:schemeClr val="bg1"/>
                </a:solidFill>
                <a:latin typeface="Arial" pitchFamily="34" charset="0"/>
                <a:cs typeface="Arial" pitchFamily="34" charset="0"/>
              </a:rPr>
              <a:t>A. </a:t>
            </a:r>
            <a:r>
              <a:rPr lang="nl-NL" sz="2800" b="1" kern="1200" dirty="0" smtClean="0">
                <a:solidFill>
                  <a:schemeClr val="bg1"/>
                </a:solidFill>
                <a:effectLst/>
                <a:latin typeface="Arial" pitchFamily="34" charset="0"/>
                <a:cs typeface="Arial" pitchFamily="34" charset="0"/>
              </a:rPr>
              <a:t>Inkomsten voor de gemeente maximaliseren</a:t>
            </a:r>
            <a:endParaRPr lang="nl-NL" sz="2800" b="1" dirty="0">
              <a:solidFill>
                <a:schemeClr val="bg1"/>
              </a:solidFill>
              <a:effectLst/>
              <a:latin typeface="Arial" pitchFamily="34" charset="0"/>
              <a:cs typeface="Arial" pitchFamily="34" charset="0"/>
            </a:endParaRPr>
          </a:p>
        </p:txBody>
      </p:sp>
      <p:sp>
        <p:nvSpPr>
          <p:cNvPr id="3" name="Content Placeholder 2"/>
          <p:cNvSpPr>
            <a:spLocks noGrp="1"/>
          </p:cNvSpPr>
          <p:nvPr>
            <p:ph idx="1"/>
          </p:nvPr>
        </p:nvSpPr>
        <p:spPr>
          <a:xfrm>
            <a:off x="468000" y="1044000"/>
            <a:ext cx="8229600" cy="5400000"/>
          </a:xfrm>
        </p:spPr>
        <p:txBody>
          <a:bodyPr>
            <a:noAutofit/>
          </a:bodyPr>
          <a:lstStyle/>
          <a:p>
            <a:endParaRPr lang="nl-NL" sz="1600" noProof="0" dirty="0" smtClean="0">
              <a:latin typeface="Arial" pitchFamily="34" charset="0"/>
              <a:cs typeface="Arial" pitchFamily="34" charset="0"/>
            </a:endParaRPr>
          </a:p>
          <a:p>
            <a:r>
              <a:rPr lang="nl-NL" sz="1600" noProof="0" dirty="0" smtClean="0">
                <a:latin typeface="Arial" pitchFamily="34" charset="0"/>
                <a:cs typeface="Arial" pitchFamily="34" charset="0"/>
              </a:rPr>
              <a:t>Het voorstel Conversie 2016 valt hier onder.</a:t>
            </a:r>
          </a:p>
          <a:p>
            <a:r>
              <a:rPr lang="nl-NL" sz="1600" noProof="0" dirty="0" smtClean="0">
                <a:latin typeface="Arial" pitchFamily="34" charset="0"/>
                <a:cs typeface="Arial" pitchFamily="34" charset="0"/>
              </a:rPr>
              <a:t>Gebaseerd op eerdere regelingen met formules waarvan al is vast gesteld dat ze ongunstig en niet houdbaar zijn. Het zijn nl. die formules die zijn afgeschaft door AV1989 (eeuwigdurend afgekocht)</a:t>
            </a:r>
          </a:p>
          <a:p>
            <a:r>
              <a:rPr lang="nl-NL" sz="1600" noProof="0" dirty="0" smtClean="0">
                <a:latin typeface="Arial" pitchFamily="34" charset="0"/>
                <a:cs typeface="Arial" pitchFamily="34" charset="0"/>
              </a:rPr>
              <a:t>Gebaseerd op het geven van korting op eerdere regelingen.</a:t>
            </a:r>
          </a:p>
          <a:p>
            <a:r>
              <a:rPr lang="nl-NL" sz="1600" noProof="0" dirty="0" smtClean="0">
                <a:latin typeface="Arial" pitchFamily="34" charset="0"/>
                <a:cs typeface="Arial" pitchFamily="34" charset="0"/>
              </a:rPr>
              <a:t>Zonder hele hoge kortingen niet betaalbaar omdat het geld niet geleend kan worden. Er ontstaat immers geen of nauwelijks nieuw onderpand voor de hypotheek verstrekkers. Eerder betaalde huisprijzen waren niet of nauwelijks lager dan huis waar eeuwigdurend is afgekocht</a:t>
            </a:r>
          </a:p>
          <a:p>
            <a:r>
              <a:rPr lang="nl-NL" sz="1600" noProof="0" dirty="0" smtClean="0">
                <a:latin typeface="Arial" pitchFamily="34" charset="0"/>
                <a:cs typeface="Arial" pitchFamily="34" charset="0"/>
              </a:rPr>
              <a:t>Staat gelijk aan geld innen van zeer beperkte bewonersgroep (1%) die al </a:t>
            </a:r>
            <a:r>
              <a:rPr lang="nl-NL" sz="1600" noProof="0" dirty="0" err="1" smtClean="0">
                <a:latin typeface="Arial" pitchFamily="34" charset="0"/>
                <a:cs typeface="Arial" pitchFamily="34" charset="0"/>
              </a:rPr>
              <a:t>onredig</a:t>
            </a:r>
            <a:r>
              <a:rPr lang="nl-NL" sz="1600" noProof="0" dirty="0" smtClean="0">
                <a:latin typeface="Arial" pitchFamily="34" charset="0"/>
                <a:cs typeface="Arial" pitchFamily="34" charset="0"/>
              </a:rPr>
              <a:t> veel betaald hebben. (vergelijk voor en na AV1989)</a:t>
            </a:r>
          </a:p>
          <a:p>
            <a:r>
              <a:rPr lang="nl-NL" sz="1600" noProof="0" dirty="0" smtClean="0">
                <a:latin typeface="Arial" pitchFamily="34" charset="0"/>
                <a:cs typeface="Arial" pitchFamily="34" charset="0"/>
              </a:rPr>
              <a:t>Zeer complexe technische discussies over formules die in de basis niet kloppen. (denk aan WOZ vs. grondwaarde)</a:t>
            </a:r>
          </a:p>
          <a:p>
            <a:r>
              <a:rPr lang="nl-NL" sz="1600" noProof="0" dirty="0" smtClean="0">
                <a:latin typeface="Arial" pitchFamily="34" charset="0"/>
                <a:cs typeface="Arial" pitchFamily="34" charset="0"/>
              </a:rPr>
              <a:t>Er is door de ambtenaren verdedigd dat niet te voorspellen is hoeveel mensen gebruik gaan maken van de regeling. Hierdoor zijn kosten en baten voor de gemeente op korte en lange termijn zeer onzeker. </a:t>
            </a:r>
          </a:p>
          <a:p>
            <a:r>
              <a:rPr lang="nl-NL" sz="1600" dirty="0" smtClean="0">
                <a:latin typeface="Arial" pitchFamily="34" charset="0"/>
                <a:cs typeface="Arial" pitchFamily="34" charset="0"/>
              </a:rPr>
              <a:t>Onzekerheid bij erfpacht betalers over huizenprijzen, verkoopbaarheid en kunnen voldoen aan betalingen na einde tijdvlak.</a:t>
            </a:r>
            <a:endParaRPr lang="nl-NL" sz="1600" noProof="0" dirty="0">
              <a:latin typeface="Arial" pitchFamily="34" charset="0"/>
              <a:cs typeface="Arial" pitchFamily="34" charset="0"/>
            </a:endParaRPr>
          </a:p>
        </p:txBody>
      </p:sp>
    </p:spTree>
    <p:extLst>
      <p:ext uri="{BB962C8B-B14F-4D97-AF65-F5344CB8AC3E}">
        <p14:creationId xmlns:p14="http://schemas.microsoft.com/office/powerpoint/2010/main" val="956428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a:xfrm>
            <a:off x="457200" y="273600"/>
            <a:ext cx="8229600" cy="634082"/>
          </a:xfrm>
        </p:spPr>
        <p:txBody>
          <a:bodyPr anchor="t" anchorCtr="0">
            <a:noAutofit/>
          </a:bodyPr>
          <a:lstStyle/>
          <a:p>
            <a:pPr marL="514350" indent="-514350" algn="l"/>
            <a:r>
              <a:rPr lang="nl-NL" sz="2800" b="1" noProof="0" dirty="0" smtClean="0">
                <a:solidFill>
                  <a:schemeClr val="bg1"/>
                </a:solidFill>
                <a:latin typeface="Arial" pitchFamily="34" charset="0"/>
                <a:cs typeface="Arial" pitchFamily="34" charset="0"/>
              </a:rPr>
              <a:t>B. Een voor de erfpachters betaalbare regeling</a:t>
            </a:r>
          </a:p>
        </p:txBody>
      </p:sp>
      <p:sp>
        <p:nvSpPr>
          <p:cNvPr id="3" name="Content Placeholder 2"/>
          <p:cNvSpPr>
            <a:spLocks noGrp="1"/>
          </p:cNvSpPr>
          <p:nvPr>
            <p:ph idx="1"/>
          </p:nvPr>
        </p:nvSpPr>
        <p:spPr>
          <a:xfrm>
            <a:off x="468000" y="1044000"/>
            <a:ext cx="8229600" cy="5400000"/>
          </a:xfrm>
        </p:spPr>
        <p:txBody>
          <a:bodyPr>
            <a:noAutofit/>
          </a:bodyPr>
          <a:lstStyle/>
          <a:p>
            <a:endParaRPr lang="nl-NL" sz="1600" noProof="0" dirty="0" smtClean="0">
              <a:latin typeface="Arial" pitchFamily="34" charset="0"/>
              <a:cs typeface="Arial" pitchFamily="34" charset="0"/>
            </a:endParaRPr>
          </a:p>
          <a:p>
            <a:r>
              <a:rPr lang="nl-NL" sz="1600" noProof="0" dirty="0" smtClean="0">
                <a:latin typeface="Arial" pitchFamily="34" charset="0"/>
                <a:cs typeface="Arial" pitchFamily="34" charset="0"/>
              </a:rPr>
              <a:t>1x grondwaarde inclusief grondwaarde vermeerdering betalen gedurende tijdvak is voldoende. Zo wordt voldaan aan de wens voor 1989: “De grondwaarde stijging komt ten gunste van de gemeenschap in plaats van aan de huis eigenaar”</a:t>
            </a:r>
          </a:p>
          <a:p>
            <a:r>
              <a:rPr lang="nl-NL" sz="1600" noProof="0" dirty="0" smtClean="0">
                <a:latin typeface="Arial" pitchFamily="34" charset="0"/>
                <a:cs typeface="Arial" pitchFamily="34" charset="0"/>
              </a:rPr>
              <a:t>Nieuwe benadering los van eerdere regelingen. Gebaseerd op waarde van erfpacht betalingen in plaats van arbitraire formules in eerdere regelingen</a:t>
            </a:r>
          </a:p>
          <a:p>
            <a:r>
              <a:rPr lang="nl-NL" sz="1600" dirty="0" smtClean="0">
                <a:latin typeface="Arial" pitchFamily="34" charset="0"/>
                <a:cs typeface="Arial" pitchFamily="34" charset="0"/>
              </a:rPr>
              <a:t>Bepaalt waarde van betalingen met rekenrente</a:t>
            </a:r>
          </a:p>
          <a:p>
            <a:r>
              <a:rPr lang="nl-NL" sz="1600" noProof="0" dirty="0" smtClean="0">
                <a:latin typeface="Arial" pitchFamily="34" charset="0"/>
                <a:cs typeface="Arial" pitchFamily="34" charset="0"/>
              </a:rPr>
              <a:t>Bepaalt grondwaarde aan de hand van m2 prijs</a:t>
            </a:r>
          </a:p>
          <a:p>
            <a:r>
              <a:rPr lang="nl-NL" sz="1600" dirty="0">
                <a:latin typeface="Arial" pitchFamily="34" charset="0"/>
                <a:cs typeface="Arial" pitchFamily="34" charset="0"/>
              </a:rPr>
              <a:t>Geen canon verhogingen </a:t>
            </a:r>
            <a:r>
              <a:rPr lang="nl-NL" sz="1600" dirty="0" smtClean="0">
                <a:latin typeface="Arial" pitchFamily="34" charset="0"/>
                <a:cs typeface="Arial" pitchFamily="34" charset="0"/>
              </a:rPr>
              <a:t>met </a:t>
            </a:r>
            <a:r>
              <a:rPr lang="nl-NL" sz="1600" dirty="0">
                <a:latin typeface="Arial" pitchFamily="34" charset="0"/>
                <a:cs typeface="Arial" pitchFamily="34" charset="0"/>
              </a:rPr>
              <a:t>terugwerkende kracht  </a:t>
            </a:r>
            <a:r>
              <a:rPr lang="nl-NL" sz="1600" dirty="0" smtClean="0">
                <a:latin typeface="Arial" pitchFamily="34" charset="0"/>
                <a:cs typeface="Arial" pitchFamily="34" charset="0"/>
              </a:rPr>
              <a:t>(bv. Vanaf  2015) </a:t>
            </a:r>
          </a:p>
          <a:p>
            <a:r>
              <a:rPr lang="nl-NL" sz="1600" dirty="0" smtClean="0">
                <a:latin typeface="Arial" pitchFamily="34" charset="0"/>
                <a:cs typeface="Arial" pitchFamily="34" charset="0"/>
              </a:rPr>
              <a:t>Geen canon verplichting na einde tijdvak</a:t>
            </a:r>
          </a:p>
          <a:p>
            <a:r>
              <a:rPr lang="nl-NL" sz="1600" dirty="0" smtClean="0">
                <a:latin typeface="Arial" pitchFamily="34" charset="0"/>
                <a:cs typeface="Arial" pitchFamily="34" charset="0"/>
              </a:rPr>
              <a:t>Stel afkoop canon verplichting tot einde tijdvak voor o.b.v. verschil in gedane erfpacht betalingen en grondwaarde</a:t>
            </a:r>
          </a:p>
          <a:p>
            <a:r>
              <a:rPr lang="nl-NL" sz="1600" dirty="0" smtClean="0">
                <a:latin typeface="Arial" pitchFamily="34" charset="0"/>
                <a:cs typeface="Arial" pitchFamily="34" charset="0"/>
              </a:rPr>
              <a:t>Geen</a:t>
            </a:r>
            <a:r>
              <a:rPr lang="nl-NL" sz="1600" noProof="0" dirty="0" smtClean="0">
                <a:latin typeface="Arial" pitchFamily="34" charset="0"/>
                <a:cs typeface="Arial" pitchFamily="34" charset="0"/>
              </a:rPr>
              <a:t> nieuwe afkoop na einde tijdvak 50 jaar afgekocht</a:t>
            </a:r>
          </a:p>
          <a:p>
            <a:r>
              <a:rPr lang="nl-NL" sz="1600" dirty="0" smtClean="0">
                <a:latin typeface="Arial" pitchFamily="34" charset="0"/>
                <a:cs typeface="Arial" pitchFamily="34" charset="0"/>
              </a:rPr>
              <a:t>Doel “uitfaseren erfpacht betalingen” wordt per definitie gehaald.</a:t>
            </a:r>
          </a:p>
          <a:p>
            <a:r>
              <a:rPr lang="nl-NL" sz="1600" noProof="0" dirty="0" smtClean="0">
                <a:latin typeface="Arial" pitchFamily="34" charset="0"/>
                <a:cs typeface="Arial" pitchFamily="34" charset="0"/>
              </a:rPr>
              <a:t>Compenseer diegene die na 2003 optie 1 hebben afgekocht. </a:t>
            </a:r>
          </a:p>
          <a:p>
            <a:r>
              <a:rPr lang="nl-NL" sz="1600" dirty="0" smtClean="0">
                <a:latin typeface="Arial" pitchFamily="34" charset="0"/>
                <a:cs typeface="Arial" pitchFamily="34" charset="0"/>
              </a:rPr>
              <a:t>Als de regeling niet kostendekkend gemaakt kan worden dan is een politieke keuze nodig over deze extra kosten. (</a:t>
            </a:r>
            <a:r>
              <a:rPr lang="nl-NL" sz="1600" dirty="0" err="1" smtClean="0">
                <a:latin typeface="Arial" pitchFamily="34" charset="0"/>
                <a:cs typeface="Arial" pitchFamily="34" charset="0"/>
              </a:rPr>
              <a:t>b.v</a:t>
            </a:r>
            <a:r>
              <a:rPr lang="nl-NL" sz="1600" dirty="0" smtClean="0">
                <a:latin typeface="Arial" pitchFamily="34" charset="0"/>
                <a:cs typeface="Arial" pitchFamily="34" charset="0"/>
              </a:rPr>
              <a:t>. boekwaarde voor niet eeuwigdurend afgekocht)</a:t>
            </a:r>
            <a:endParaRPr lang="nl-NL" sz="1600" noProof="0" dirty="0" smtClean="0">
              <a:latin typeface="Arial" pitchFamily="34" charset="0"/>
              <a:cs typeface="Arial" pitchFamily="34" charset="0"/>
            </a:endParaRPr>
          </a:p>
          <a:p>
            <a:r>
              <a:rPr lang="nl-NL" sz="1600" dirty="0" smtClean="0">
                <a:latin typeface="Arial" pitchFamily="34" charset="0"/>
                <a:cs typeface="Arial" pitchFamily="34" charset="0"/>
              </a:rPr>
              <a:t>Hiermee wordt onzekerheid bij erfpacht betalers voorkomen. over huizenprijzen, verkoopbaarheid en kunnen voldoen aan betalingen na einde tijdvlak</a:t>
            </a:r>
          </a:p>
        </p:txBody>
      </p:sp>
    </p:spTree>
    <p:extLst>
      <p:ext uri="{BB962C8B-B14F-4D97-AF65-F5344CB8AC3E}">
        <p14:creationId xmlns:p14="http://schemas.microsoft.com/office/powerpoint/2010/main" val="1981631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9144000"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a:xfrm>
            <a:off x="457200" y="274638"/>
            <a:ext cx="8229600" cy="922114"/>
          </a:xfrm>
        </p:spPr>
        <p:txBody>
          <a:bodyPr anchor="t" anchorCtr="0">
            <a:normAutofit/>
          </a:bodyPr>
          <a:lstStyle/>
          <a:p>
            <a:pPr algn="l"/>
            <a:r>
              <a:rPr lang="nl-NL" sz="2800" b="1" dirty="0" smtClean="0">
                <a:solidFill>
                  <a:schemeClr val="bg1"/>
                </a:solidFill>
                <a:latin typeface="Arial" pitchFamily="34" charset="0"/>
                <a:cs typeface="Arial" pitchFamily="34" charset="0"/>
              </a:rPr>
              <a:t>B1. Voorbeeld Canon betaling</a:t>
            </a:r>
            <a:endParaRPr lang="nl-NL" sz="2800" b="1" dirty="0">
              <a:solidFill>
                <a:schemeClr val="bg1"/>
              </a:solidFill>
              <a:latin typeface="Arial" pitchFamily="34" charset="0"/>
              <a:cs typeface="Arial" pitchFamily="34" charset="0"/>
            </a:endParaRPr>
          </a:p>
        </p:txBody>
      </p:sp>
      <p:sp>
        <p:nvSpPr>
          <p:cNvPr id="5" name="TextBox 4"/>
          <p:cNvSpPr txBox="1"/>
          <p:nvPr/>
        </p:nvSpPr>
        <p:spPr>
          <a:xfrm>
            <a:off x="467544" y="6093296"/>
            <a:ext cx="6280887" cy="523220"/>
          </a:xfrm>
          <a:prstGeom prst="rect">
            <a:avLst/>
          </a:prstGeom>
          <a:noFill/>
        </p:spPr>
        <p:txBody>
          <a:bodyPr wrap="none" rtlCol="0">
            <a:spAutoFit/>
          </a:bodyPr>
          <a:lstStyle/>
          <a:p>
            <a:r>
              <a:rPr lang="nl-NL" sz="1400" dirty="0" smtClean="0">
                <a:latin typeface="Arial" pitchFamily="34" charset="0"/>
                <a:cs typeface="Arial" pitchFamily="34" charset="0"/>
              </a:rPr>
              <a:t>- Werkelijke situatie, geen fictief voorbeeld</a:t>
            </a:r>
          </a:p>
          <a:p>
            <a:r>
              <a:rPr lang="nl-NL" sz="1400" dirty="0" smtClean="0">
                <a:latin typeface="Arial" pitchFamily="34" charset="0"/>
                <a:cs typeface="Arial" pitchFamily="34" charset="0"/>
              </a:rPr>
              <a:t>- Op basis van hoge m2 prijs is de waarde betalingen 2,5x  de grondwaarde  </a:t>
            </a:r>
            <a:endParaRPr lang="nl-NL" sz="1400" dirty="0">
              <a:latin typeface="Arial" pitchFamily="34" charset="0"/>
              <a:cs typeface="Arial" pitchFamily="34" charset="0"/>
            </a:endParaRPr>
          </a:p>
        </p:txBody>
      </p:sp>
      <p:pic>
        <p:nvPicPr>
          <p:cNvPr id="103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908720"/>
            <a:ext cx="5422729"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3284984"/>
            <a:ext cx="4103687" cy="275590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36018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948</TotalTime>
  <Words>840</Words>
  <Application>Microsoft Office PowerPoint</Application>
  <PresentationFormat>On-screen Show (4:3)</PresentationFormat>
  <Paragraphs>101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Alternatief voorstel erfpacht conversieregeling</vt:lpstr>
      <vt:lpstr>Introductie [1/2]</vt:lpstr>
      <vt:lpstr>Introductie [2/2]</vt:lpstr>
      <vt:lpstr>Conversie 2016</vt:lpstr>
      <vt:lpstr>Keuze uitgangspunt conversie [1/2]</vt:lpstr>
      <vt:lpstr>Keuze uitgangspunt conversie [2/2]</vt:lpstr>
      <vt:lpstr>A. Inkomsten voor de gemeente maximaliseren</vt:lpstr>
      <vt:lpstr>B. Een voor de erfpachters betaalbare regeling</vt:lpstr>
      <vt:lpstr>B1. Voorbeeld Canon betaling</vt:lpstr>
      <vt:lpstr>B2. Voorbeeld 50 jaar afgekocht</vt:lpstr>
      <vt:lpstr>Conclusie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Afbouw erfpacht betalingen</dc:title>
  <dc:creator>Danielo Sijtsma</dc:creator>
  <cp:lastModifiedBy>Sijtsma, Danielo</cp:lastModifiedBy>
  <cp:revision>53</cp:revision>
  <dcterms:created xsi:type="dcterms:W3CDTF">2017-03-04T22:42:05Z</dcterms:created>
  <dcterms:modified xsi:type="dcterms:W3CDTF">2017-03-07T15:04:27Z</dcterms:modified>
</cp:coreProperties>
</file>